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5439" autoAdjust="0"/>
  </p:normalViewPr>
  <p:slideViewPr>
    <p:cSldViewPr>
      <p:cViewPr varScale="1">
        <p:scale>
          <a:sx n="75" d="100"/>
          <a:sy n="75" d="100"/>
        </p:scale>
        <p:origin x="-165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cronin\AppData\Local\Microsoft\Windows\Temporary%20Internet%20Files\Content.Outlook\B3C2WGQM\Clatsop%20Co%20Pop%202011%20to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r>
              <a:rPr lang="en-US" sz="1400" b="1">
                <a:solidFill>
                  <a:schemeClr val="bg1"/>
                </a:solidFill>
                <a:latin typeface="Garamond" panose="02020404030301010803" pitchFamily="18" charset="0"/>
              </a:rPr>
              <a:t>Clatsop County Population Growth</a:t>
            </a:r>
            <a:r>
              <a:rPr lang="en-US" sz="1400" b="1" baseline="0">
                <a:solidFill>
                  <a:schemeClr val="bg1"/>
                </a:solidFill>
                <a:latin typeface="Garamond" panose="02020404030301010803" pitchFamily="18" charset="0"/>
              </a:rPr>
              <a:t> 2011-2015</a:t>
            </a:r>
            <a:endParaRPr lang="en-US" sz="1400" b="1">
              <a:solidFill>
                <a:schemeClr val="bg1"/>
              </a:solidFill>
              <a:latin typeface="Garamond" panose="02020404030301010803" pitchFamily="18" charset="0"/>
            </a:endParaRPr>
          </a:p>
        </c:rich>
      </c:tx>
      <c:layout>
        <c:manualLayout>
          <c:xMode val="edge"/>
          <c:yMode val="edge"/>
          <c:x val="0.15571625915181656"/>
          <c:y val="2.457002457002456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228668784822949"/>
          <c:y val="2.4989843100079321E-2"/>
          <c:w val="0.85419857083345063"/>
          <c:h val="0.89770465533913524"/>
        </c:manualLayout>
      </c:layout>
      <c:lineChart>
        <c:grouping val="standard"/>
        <c:varyColors val="0"/>
        <c:ser>
          <c:idx val="1"/>
          <c:order val="1"/>
          <c:marker>
            <c:symbol val="none"/>
          </c:marker>
          <c:cat>
            <c:numRef>
              <c:f>Charts!$A$2:$A$6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Charts!$D$2:$D$6</c:f>
              <c:numCache>
                <c:formatCode>#,##0</c:formatCode>
                <c:ptCount val="5"/>
                <c:pt idx="0">
                  <c:v>37070</c:v>
                </c:pt>
                <c:pt idx="1">
                  <c:v>37145</c:v>
                </c:pt>
                <c:pt idx="2">
                  <c:v>37190</c:v>
                </c:pt>
                <c:pt idx="3">
                  <c:v>37270</c:v>
                </c:pt>
                <c:pt idx="4">
                  <c:v>37495</c:v>
                </c:pt>
              </c:numCache>
            </c:numRef>
          </c:val>
          <c:smooth val="0"/>
        </c:ser>
        <c:ser>
          <c:idx val="0"/>
          <c:order val="0"/>
          <c:dLbls>
            <c:dLbl>
              <c:idx val="0"/>
              <c:layout>
                <c:manualLayout>
                  <c:x val="-2.6693357221435655E-3"/>
                  <c:y val="3.157894736842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46678610717951E-2"/>
                  <c:y val="1.0526315789473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85350055005132E-2"/>
                  <c:y val="7.01754385964905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677342888574361E-2"/>
                  <c:y val="-3.157894736842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Charts!$A$2:$A$6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Charts!$D$2:$D$6</c:f>
              <c:numCache>
                <c:formatCode>#,##0</c:formatCode>
                <c:ptCount val="5"/>
                <c:pt idx="0">
                  <c:v>37070</c:v>
                </c:pt>
                <c:pt idx="1">
                  <c:v>37145</c:v>
                </c:pt>
                <c:pt idx="2">
                  <c:v>37190</c:v>
                </c:pt>
                <c:pt idx="3">
                  <c:v>37270</c:v>
                </c:pt>
                <c:pt idx="4">
                  <c:v>37495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941312"/>
        <c:axId val="132942848"/>
      </c:lineChart>
      <c:catAx>
        <c:axId val="13294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942848"/>
        <c:crosses val="autoZero"/>
        <c:auto val="1"/>
        <c:lblAlgn val="ctr"/>
        <c:lblOffset val="100"/>
        <c:noMultiLvlLbl val="0"/>
      </c:catAx>
      <c:valAx>
        <c:axId val="1329428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2941312"/>
        <c:crosses val="autoZero"/>
        <c:crossBetween val="between"/>
      </c:valAx>
      <c:spPr>
        <a:solidFill>
          <a:schemeClr val="tx1"/>
        </a:solidFill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8E73F-D728-41D8-8314-BECAF6905DE8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D1C42-F340-45E3-B6D1-C742EE08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3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AMI: Area Median Income figures are adjusted for family size and calculated annually by the U.S. Department of Housing and Urban Development (HUD) for every regional area in the country.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D1C42-F340-45E3-B6D1-C742EE08AE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7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Average:</a:t>
            </a:r>
            <a:r>
              <a:rPr lang="en-US" baseline="0" dirty="0" smtClean="0"/>
              <a:t> 104/33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D1C42-F340-45E3-B6D1-C742EE08AE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7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Population Growth: 425 = 85 AVG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D1C42-F340-45E3-B6D1-C742EE08AE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3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1B21-2CF9-4BF4-9F47-AD99FDB410C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8BB-350B-4659-B33D-1AC7EB3E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7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1B21-2CF9-4BF4-9F47-AD99FDB410C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8BB-350B-4659-B33D-1AC7EB3E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6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1B21-2CF9-4BF4-9F47-AD99FDB410C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8BB-350B-4659-B33D-1AC7EB3E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3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1B21-2CF9-4BF4-9F47-AD99FDB410C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8BB-350B-4659-B33D-1AC7EB3E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8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1B21-2CF9-4BF4-9F47-AD99FDB410C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8BB-350B-4659-B33D-1AC7EB3E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1B21-2CF9-4BF4-9F47-AD99FDB410C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8BB-350B-4659-B33D-1AC7EB3E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1B21-2CF9-4BF4-9F47-AD99FDB410C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8BB-350B-4659-B33D-1AC7EB3E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3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1B21-2CF9-4BF4-9F47-AD99FDB410C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8BB-350B-4659-B33D-1AC7EB3E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9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1B21-2CF9-4BF4-9F47-AD99FDB410C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8BB-350B-4659-B33D-1AC7EB3E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3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1B21-2CF9-4BF4-9F47-AD99FDB410C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8BB-350B-4659-B33D-1AC7EB3E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4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1B21-2CF9-4BF4-9F47-AD99FDB410C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8BB-350B-4659-B33D-1AC7EB3E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3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81B21-2CF9-4BF4-9F47-AD99FDB410C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48BB-350B-4659-B33D-1AC7EB3E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4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r>
              <a:rPr lang="en-US" b="1" dirty="0" smtClean="0"/>
              <a:t>“Clatsop County Coalition”</a:t>
            </a:r>
            <a:br>
              <a:rPr lang="en-US" b="1" dirty="0" smtClean="0"/>
            </a:br>
            <a:r>
              <a:rPr lang="en-US" b="1" dirty="0" smtClean="0"/>
              <a:t>Cities – County Meeting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800600"/>
            <a:ext cx="7619999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March 31, 2016</a:t>
            </a:r>
          </a:p>
          <a:p>
            <a:r>
              <a:rPr lang="en-US" dirty="0" err="1" smtClean="0"/>
              <a:t>McMenamins</a:t>
            </a:r>
            <a:r>
              <a:rPr lang="en-US" dirty="0" smtClean="0"/>
              <a:t> Gearhart Hotel &amp; Sand Trap Pub</a:t>
            </a:r>
          </a:p>
          <a:p>
            <a:r>
              <a:rPr lang="en-US" dirty="0" smtClean="0"/>
              <a:t>Gearhart, Oregon</a:t>
            </a:r>
            <a:endParaRPr lang="en-US" dirty="0"/>
          </a:p>
        </p:txBody>
      </p:sp>
      <p:pic>
        <p:nvPicPr>
          <p:cNvPr id="1026" name="Picture 2" descr="C:\Users\kcronin\Desktop\City_Logo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24" y="2095380"/>
            <a:ext cx="1091230" cy="110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92322"/>
            <a:ext cx="1233678" cy="115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63" y="2092665"/>
            <a:ext cx="1107735" cy="110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43" y="2161820"/>
            <a:ext cx="1885126" cy="94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043" y="3556564"/>
            <a:ext cx="1945482" cy="939236"/>
          </a:xfrm>
          <a:prstGeom prst="rect">
            <a:avLst/>
          </a:prstGeom>
        </p:spPr>
      </p:pic>
      <p:pic>
        <p:nvPicPr>
          <p:cNvPr id="2050" name="Picture 2" descr="C:\Users\kcronin\AppData\Local\Microsoft\Windows\Temporary Internet Files\Content.Outlook\B3C2WGQM\Seaside Logo bitmap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832" y="3474477"/>
            <a:ext cx="1066799" cy="10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49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Terminology 101</a:t>
            </a:r>
          </a:p>
          <a:p>
            <a:r>
              <a:rPr lang="en-US" dirty="0" smtClean="0"/>
              <a:t>What is the problem we’re solving for?</a:t>
            </a:r>
          </a:p>
          <a:p>
            <a:r>
              <a:rPr lang="en-US" dirty="0" smtClean="0"/>
              <a:t>Baseline: Data driven look at the problem</a:t>
            </a:r>
          </a:p>
          <a:p>
            <a:r>
              <a:rPr lang="en-US" dirty="0" smtClean="0"/>
              <a:t>“Housing Coalition” Pilot</a:t>
            </a:r>
          </a:p>
          <a:p>
            <a:r>
              <a:rPr lang="en-US" dirty="0" smtClean="0"/>
              <a:t>Opportunities to Collaborate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4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Terminology 101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MHI:</a:t>
            </a:r>
            <a:r>
              <a:rPr lang="en-US" dirty="0" smtClean="0"/>
              <a:t> Median Household Income - </a:t>
            </a:r>
            <a:r>
              <a:rPr lang="en-US" b="1" dirty="0" smtClean="0"/>
              <a:t>$44,683 </a:t>
            </a:r>
            <a:r>
              <a:rPr lang="en-US" dirty="0" smtClean="0"/>
              <a:t>(2013)</a:t>
            </a:r>
          </a:p>
          <a:p>
            <a:r>
              <a:rPr lang="en-US" b="1" dirty="0" smtClean="0"/>
              <a:t>AMI</a:t>
            </a:r>
            <a:r>
              <a:rPr lang="en-US" dirty="0" smtClean="0"/>
              <a:t>: Area Median Income – </a:t>
            </a:r>
            <a:r>
              <a:rPr lang="en-US" b="1" dirty="0" smtClean="0"/>
              <a:t>$</a:t>
            </a:r>
            <a:r>
              <a:rPr lang="en-US" b="1" dirty="0" smtClean="0"/>
              <a:t>55,560 </a:t>
            </a:r>
            <a:r>
              <a:rPr lang="en-US" dirty="0" smtClean="0"/>
              <a:t>(2013)</a:t>
            </a:r>
          </a:p>
          <a:p>
            <a:r>
              <a:rPr lang="en-US" b="1" dirty="0" smtClean="0"/>
              <a:t>Astoria Gap: </a:t>
            </a:r>
            <a:r>
              <a:rPr lang="en-US" dirty="0" smtClean="0"/>
              <a:t>Owner v. Renter = </a:t>
            </a:r>
            <a:r>
              <a:rPr lang="en-US" b="1" dirty="0" smtClean="0"/>
              <a:t>$58K v. $25K </a:t>
            </a:r>
          </a:p>
          <a:p>
            <a:r>
              <a:rPr lang="en-US" b="1" dirty="0" smtClean="0"/>
              <a:t>Affordable housing </a:t>
            </a:r>
            <a:r>
              <a:rPr lang="en-US" dirty="0" smtClean="0"/>
              <a:t>– housing that is affordable and available at any income level</a:t>
            </a:r>
          </a:p>
          <a:p>
            <a:r>
              <a:rPr lang="en-US" b="1" dirty="0" smtClean="0"/>
              <a:t>Workforce housing </a:t>
            </a:r>
            <a:r>
              <a:rPr lang="en-US" dirty="0" smtClean="0"/>
              <a:t>- &lt;60% or more of median household income ($33,336)</a:t>
            </a:r>
          </a:p>
          <a:p>
            <a:r>
              <a:rPr lang="en-US" b="1" dirty="0" smtClean="0"/>
              <a:t>Public housing </a:t>
            </a:r>
            <a:r>
              <a:rPr lang="en-US" dirty="0" smtClean="0"/>
              <a:t>– owned and operated by a public sector entity (Housing Authority, Coast Guard)</a:t>
            </a:r>
          </a:p>
          <a:p>
            <a:r>
              <a:rPr lang="en-US" b="1" dirty="0" smtClean="0"/>
              <a:t>Subsidized housing </a:t>
            </a:r>
            <a:r>
              <a:rPr lang="en-US" dirty="0" smtClean="0"/>
              <a:t>– government supported housing that is permanently affordable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1838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Astoria Housing Study, 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7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Supply &amp; demand – Historically low supply and historically high demand at all income levels</a:t>
            </a:r>
          </a:p>
          <a:p>
            <a:r>
              <a:rPr lang="en-US" dirty="0" smtClean="0"/>
              <a:t>Competitive disadvantage in regional economy</a:t>
            </a:r>
          </a:p>
          <a:p>
            <a:r>
              <a:rPr lang="en-US" dirty="0" smtClean="0"/>
              <a:t>Lack of land, infrastructure, and limited financial resources for subsidized housing</a:t>
            </a:r>
          </a:p>
          <a:p>
            <a:r>
              <a:rPr lang="en-US" dirty="0" smtClean="0"/>
              <a:t>Gap between renter and owner is widening</a:t>
            </a:r>
          </a:p>
          <a:p>
            <a:r>
              <a:rPr lang="en-US" dirty="0" smtClean="0"/>
              <a:t>Wages have not kept pace with housing costs</a:t>
            </a:r>
          </a:p>
          <a:p>
            <a:r>
              <a:rPr lang="en-US" dirty="0" smtClean="0"/>
              <a:t>Housing </a:t>
            </a:r>
            <a:r>
              <a:rPr lang="en-US" dirty="0" smtClean="0"/>
              <a:t>stock being used as vacation rentals</a:t>
            </a:r>
          </a:p>
          <a:p>
            <a:r>
              <a:rPr lang="en-US" dirty="0" smtClean="0"/>
              <a:t>No easy answers, but lots of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2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Show me the numbers…..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285373"/>
              </p:ext>
            </p:extLst>
          </p:nvPr>
        </p:nvGraphicFramePr>
        <p:xfrm>
          <a:off x="457201" y="1447800"/>
          <a:ext cx="8153398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/>
                <a:gridCol w="970643"/>
                <a:gridCol w="1164771"/>
                <a:gridCol w="1164771"/>
                <a:gridCol w="1164771"/>
                <a:gridCol w="1164771"/>
                <a:gridCol w="1164771"/>
              </a:tblGrid>
              <a:tr h="596900">
                <a:tc>
                  <a:txBody>
                    <a:bodyPr/>
                    <a:lstStyle/>
                    <a:p>
                      <a:r>
                        <a:rPr lang="en-US" dirty="0" smtClean="0"/>
                        <a:t>City/County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r>
                        <a:rPr lang="en-US" baseline="0" dirty="0" smtClean="0"/>
                        <a:t> (Q3)</a:t>
                      </a:r>
                      <a:endParaRPr lang="en-US" dirty="0"/>
                    </a:p>
                  </a:txBody>
                  <a:tcPr anchor="ctr"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Astoria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Cannon</a:t>
                      </a:r>
                      <a:r>
                        <a:rPr lang="en-US" b="1" baseline="0" dirty="0" smtClean="0"/>
                        <a:t> Beach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County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Gearhart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Seaside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20/26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Warrenton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18/8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29/16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9/4</a:t>
                      </a:r>
                      <a:endParaRPr lang="en-US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br>
                        <a:rPr lang="en-US" b="1" dirty="0" smtClean="0"/>
                      </a:br>
                      <a:r>
                        <a:rPr lang="en-US" b="0" dirty="0" smtClean="0"/>
                        <a:t>(SFR/MFR)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100/38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87/4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108/44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110/4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115/74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25/4???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6321623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Building Permits: 2011-2016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096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Employment v. Population Growth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0" y="1981200"/>
            <a:ext cx="412631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1054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 Oregon Employment Department, 2001-2015</a:t>
            </a:r>
            <a:endParaRPr lang="en-US" sz="1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355426"/>
              </p:ext>
            </p:extLst>
          </p:nvPr>
        </p:nvGraphicFramePr>
        <p:xfrm>
          <a:off x="4495800" y="1905000"/>
          <a:ext cx="4343400" cy="3101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3000" y="51054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PSU Population Research Center, 2011-2015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294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City – County Pilot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Subcommittee formed out of October 2015 summit on housing hosted by CEDR</a:t>
            </a:r>
          </a:p>
          <a:p>
            <a:r>
              <a:rPr lang="en-US" dirty="0" smtClean="0"/>
              <a:t>Held three meetings to discuss various non-traditional methods for increasing supply of housing</a:t>
            </a:r>
          </a:p>
          <a:p>
            <a:r>
              <a:rPr lang="en-US" dirty="0" smtClean="0"/>
              <a:t>Ideas: Code updates, tiny houses, public-private partnerships, diversify housing types, public financing, and public land sales </a:t>
            </a:r>
          </a:p>
          <a:p>
            <a:r>
              <a:rPr lang="en-US" dirty="0" smtClean="0"/>
              <a:t>Pausing for regional discussion…..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0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Collaborative Ideas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 checklist of best practices so each city can implement based on locally identified needs</a:t>
            </a:r>
          </a:p>
          <a:p>
            <a:pPr lvl="1"/>
            <a:r>
              <a:rPr lang="en-US" dirty="0" smtClean="0"/>
              <a:t>Transparent, level playing field, easy to implement, proactive approach</a:t>
            </a:r>
          </a:p>
          <a:p>
            <a:r>
              <a:rPr lang="en-US" dirty="0" smtClean="0"/>
              <a:t>Develop region wide coalition (i.e. Tillamook)</a:t>
            </a:r>
          </a:p>
          <a:p>
            <a:pPr lvl="1"/>
            <a:r>
              <a:rPr lang="en-US" dirty="0" smtClean="0"/>
              <a:t>Hire consultant to develop targeted strategy</a:t>
            </a:r>
          </a:p>
          <a:p>
            <a:pPr lvl="1"/>
            <a:r>
              <a:rPr lang="en-US" dirty="0" smtClean="0"/>
              <a:t>Ask private sector to match public funds</a:t>
            </a:r>
          </a:p>
          <a:p>
            <a:pPr lvl="1"/>
            <a:r>
              <a:rPr lang="en-US" dirty="0" smtClean="0"/>
              <a:t>Meyer Memorial Trust grant funds available</a:t>
            </a:r>
          </a:p>
          <a:p>
            <a:pPr lvl="1"/>
            <a:r>
              <a:rPr lang="en-US" dirty="0" smtClean="0"/>
              <a:t>Longer process but with more upside on outcomes</a:t>
            </a:r>
          </a:p>
          <a:p>
            <a:pPr lvl="1"/>
            <a:r>
              <a:rPr lang="en-US" dirty="0" smtClean="0"/>
              <a:t>Grand bargain: potential partnerships with private sector to build more workforce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5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What’s Next?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Comments?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 Steps?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05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1052</TotalTime>
  <Words>507</Words>
  <Application>Microsoft Office PowerPoint</Application>
  <PresentationFormat>On-screen Show (4:3)</PresentationFormat>
  <Paragraphs>121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“Clatsop County Coalition” Cities – County Meeting</vt:lpstr>
      <vt:lpstr>Presentation Outline</vt:lpstr>
      <vt:lpstr>Terminology 101</vt:lpstr>
      <vt:lpstr>Problem Definition</vt:lpstr>
      <vt:lpstr>Show me the numbers…..</vt:lpstr>
      <vt:lpstr>Employment v. Population Growth</vt:lpstr>
      <vt:lpstr>City – County Pilot</vt:lpstr>
      <vt:lpstr>Collaborative Ideas</vt:lpstr>
      <vt:lpstr>What’s Next?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Clatsop County Coalition City – County Meeting</dc:title>
  <dc:creator>Kevin Cronin</dc:creator>
  <cp:lastModifiedBy>Kevin Cronin</cp:lastModifiedBy>
  <cp:revision>28</cp:revision>
  <dcterms:created xsi:type="dcterms:W3CDTF">2016-03-29T16:27:40Z</dcterms:created>
  <dcterms:modified xsi:type="dcterms:W3CDTF">2016-03-31T21:17:11Z</dcterms:modified>
</cp:coreProperties>
</file>